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0" r:id="rId4"/>
    <p:sldId id="269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C8C8C8"/>
    <a:srgbClr val="ED7D31"/>
    <a:srgbClr val="4472C4"/>
    <a:srgbClr val="B3D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6416" autoAdjust="0"/>
  </p:normalViewPr>
  <p:slideViewPr>
    <p:cSldViewPr snapToGrid="0">
      <p:cViewPr varScale="1">
        <p:scale>
          <a:sx n="104" d="100"/>
          <a:sy n="104" d="100"/>
        </p:scale>
        <p:origin x="87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1/16 Plate, Reduced Integration</a:t>
            </a:r>
            <a:r>
              <a:rPr lang="en-US" baseline="0" dirty="0"/>
              <a:t> Elements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512 Elements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Sheet1!$B$241:$B$257</c:f>
              <c:numCache>
                <c:formatCode>General</c:formatCode>
                <c:ptCount val="17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</c:numCache>
            </c:numRef>
          </c:xVal>
          <c:yVal>
            <c:numRef>
              <c:f>Sheet1!$C$241:$C$257</c:f>
              <c:numCache>
                <c:formatCode>General</c:formatCode>
                <c:ptCount val="17"/>
                <c:pt idx="0">
                  <c:v>0.499</c:v>
                </c:pt>
                <c:pt idx="1">
                  <c:v>1.1232</c:v>
                </c:pt>
                <c:pt idx="2">
                  <c:v>2.0091000000000001</c:v>
                </c:pt>
                <c:pt idx="3">
                  <c:v>2.1133000000000002</c:v>
                </c:pt>
                <c:pt idx="4">
                  <c:v>3.0830000000000002</c:v>
                </c:pt>
                <c:pt idx="5">
                  <c:v>4.3539000000000003</c:v>
                </c:pt>
                <c:pt idx="6">
                  <c:v>4.5053000000000001</c:v>
                </c:pt>
                <c:pt idx="7">
                  <c:v>4.5541999999999998</c:v>
                </c:pt>
                <c:pt idx="8">
                  <c:v>6.0351999999999997</c:v>
                </c:pt>
                <c:pt idx="9">
                  <c:v>7.0198</c:v>
                </c:pt>
                <c:pt idx="10">
                  <c:v>7.5065</c:v>
                </c:pt>
                <c:pt idx="11">
                  <c:v>8.1782000000000004</c:v>
                </c:pt>
                <c:pt idx="12">
                  <c:v>8.4174000000000007</c:v>
                </c:pt>
                <c:pt idx="13">
                  <c:v>9.9931000000000001</c:v>
                </c:pt>
                <c:pt idx="14">
                  <c:v>10.259</c:v>
                </c:pt>
                <c:pt idx="15">
                  <c:v>11.319000000000001</c:v>
                </c:pt>
                <c:pt idx="16">
                  <c:v>12.679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657-48ED-8E0A-79A6C4D3DDED}"/>
            </c:ext>
          </c:extLst>
        </c:ser>
        <c:ser>
          <c:idx val="1"/>
          <c:order val="1"/>
          <c:tx>
            <c:v>242 Elements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Sheet1!$B$260:$B$276</c:f>
              <c:numCache>
                <c:formatCode>General</c:formatCode>
                <c:ptCount val="17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</c:numCache>
            </c:numRef>
          </c:xVal>
          <c:yVal>
            <c:numRef>
              <c:f>Sheet1!$C$260:$C$276</c:f>
              <c:numCache>
                <c:formatCode>General</c:formatCode>
                <c:ptCount val="17"/>
                <c:pt idx="0">
                  <c:v>0.50129999999999997</c:v>
                </c:pt>
                <c:pt idx="1">
                  <c:v>1.111</c:v>
                </c:pt>
                <c:pt idx="2">
                  <c:v>2.0268999999999999</c:v>
                </c:pt>
                <c:pt idx="3">
                  <c:v>3.0415000000000001</c:v>
                </c:pt>
                <c:pt idx="4">
                  <c:v>4.1120999999999999</c:v>
                </c:pt>
                <c:pt idx="5">
                  <c:v>4.6403999999999996</c:v>
                </c:pt>
                <c:pt idx="6">
                  <c:v>5.9687000000000001</c:v>
                </c:pt>
                <c:pt idx="7">
                  <c:v>8.2438000000000002</c:v>
                </c:pt>
                <c:pt idx="8">
                  <c:v>8.2882999999999996</c:v>
                </c:pt>
                <c:pt idx="9">
                  <c:v>8.4710999999999999</c:v>
                </c:pt>
                <c:pt idx="10">
                  <c:v>9.9779</c:v>
                </c:pt>
                <c:pt idx="11">
                  <c:v>12.515000000000001</c:v>
                </c:pt>
                <c:pt idx="12">
                  <c:v>12.968999999999999</c:v>
                </c:pt>
                <c:pt idx="13">
                  <c:v>13.759</c:v>
                </c:pt>
                <c:pt idx="14">
                  <c:v>15.291</c:v>
                </c:pt>
                <c:pt idx="15">
                  <c:v>16.111999999999998</c:v>
                </c:pt>
                <c:pt idx="16">
                  <c:v>16.969000000000001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657-48ED-8E0A-79A6C4D3DDED}"/>
            </c:ext>
          </c:extLst>
        </c:ser>
        <c:ser>
          <c:idx val="2"/>
          <c:order val="2"/>
          <c:tx>
            <c:v>128 Elements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Sheet1!$B$279:$B$295</c:f>
              <c:numCache>
                <c:formatCode>General</c:formatCode>
                <c:ptCount val="17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</c:numCache>
            </c:numRef>
          </c:xVal>
          <c:yVal>
            <c:numRef>
              <c:f>Sheet1!$C$279:$C$295</c:f>
              <c:numCache>
                <c:formatCode>General</c:formatCode>
                <c:ptCount val="17"/>
                <c:pt idx="0">
                  <c:v>0.50341999999999998</c:v>
                </c:pt>
                <c:pt idx="1">
                  <c:v>1.0911</c:v>
                </c:pt>
                <c:pt idx="2">
                  <c:v>2.0552999999999999</c:v>
                </c:pt>
                <c:pt idx="3">
                  <c:v>2.9786000000000001</c:v>
                </c:pt>
                <c:pt idx="4">
                  <c:v>4.8026999999999997</c:v>
                </c:pt>
                <c:pt idx="5">
                  <c:v>5.9019000000000004</c:v>
                </c:pt>
                <c:pt idx="6">
                  <c:v>7.5753000000000004</c:v>
                </c:pt>
                <c:pt idx="7">
                  <c:v>9.1047999999999991</c:v>
                </c:pt>
                <c:pt idx="8">
                  <c:v>10.183</c:v>
                </c:pt>
                <c:pt idx="9">
                  <c:v>12.340999999999999</c:v>
                </c:pt>
                <c:pt idx="10">
                  <c:v>12.340999999999999</c:v>
                </c:pt>
                <c:pt idx="11">
                  <c:v>12.340999999999999</c:v>
                </c:pt>
                <c:pt idx="12">
                  <c:v>12.340999999999999</c:v>
                </c:pt>
                <c:pt idx="13">
                  <c:v>12.340999999999999</c:v>
                </c:pt>
                <c:pt idx="14">
                  <c:v>12.340999999999999</c:v>
                </c:pt>
                <c:pt idx="15">
                  <c:v>12.340999999999999</c:v>
                </c:pt>
                <c:pt idx="16">
                  <c:v>12.340999999999999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657-48ED-8E0A-79A6C4D3DD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196335"/>
        <c:axId val="252007391"/>
      </c:scatterChart>
      <c:valAx>
        <c:axId val="951963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007391"/>
        <c:crosses val="autoZero"/>
        <c:crossBetween val="midCat"/>
      </c:valAx>
      <c:valAx>
        <c:axId val="252007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Natural 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1963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52F61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1/16 Plate, Solid Elements w/ Incompatible Modes</a:t>
            </a:r>
          </a:p>
        </c:rich>
      </c:tx>
      <c:layout>
        <c:manualLayout>
          <c:xMode val="edge"/>
          <c:yMode val="edge"/>
          <c:x val="0.11231050664121532"/>
          <c:y val="3.57142857142857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032078323193244"/>
          <c:y val="0.19432888597258677"/>
          <c:w val="0.6767309821725721"/>
          <c:h val="0.60010024788568095"/>
        </c:manualLayout>
      </c:layout>
      <c:scatterChart>
        <c:scatterStyle val="lineMarker"/>
        <c:varyColors val="0"/>
        <c:ser>
          <c:idx val="0"/>
          <c:order val="0"/>
          <c:tx>
            <c:v>512 Elements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Sheet1!$B$359:$B$371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Sheet1!$C$359:$C$371</c:f>
              <c:numCache>
                <c:formatCode>General</c:formatCode>
                <c:ptCount val="13"/>
                <c:pt idx="0">
                  <c:v>0.56904999999999994</c:v>
                </c:pt>
                <c:pt idx="1">
                  <c:v>0.96374000000000004</c:v>
                </c:pt>
                <c:pt idx="2">
                  <c:v>1.2948</c:v>
                </c:pt>
                <c:pt idx="3">
                  <c:v>2.1558999999999999</c:v>
                </c:pt>
                <c:pt idx="4">
                  <c:v>2.3031000000000001</c:v>
                </c:pt>
                <c:pt idx="5">
                  <c:v>2.7801999999999998</c:v>
                </c:pt>
                <c:pt idx="6">
                  <c:v>3.5547</c:v>
                </c:pt>
                <c:pt idx="7">
                  <c:v>4.1835000000000004</c:v>
                </c:pt>
                <c:pt idx="8">
                  <c:v>4.3635999999999999</c:v>
                </c:pt>
                <c:pt idx="9">
                  <c:v>5.234</c:v>
                </c:pt>
                <c:pt idx="10">
                  <c:v>5.7351000000000001</c:v>
                </c:pt>
                <c:pt idx="11">
                  <c:v>6.4968000000000004</c:v>
                </c:pt>
                <c:pt idx="12">
                  <c:v>6.9607999999999999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8A5-4569-842D-28E7A8A76BB1}"/>
            </c:ext>
          </c:extLst>
        </c:ser>
        <c:ser>
          <c:idx val="1"/>
          <c:order val="1"/>
          <c:tx>
            <c:v>242 Elements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Sheet1!$B$378:$B$390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Sheet1!$C$378:$C$390</c:f>
              <c:numCache>
                <c:formatCode>General</c:formatCode>
                <c:ptCount val="13"/>
                <c:pt idx="0">
                  <c:v>0.57071000000000005</c:v>
                </c:pt>
                <c:pt idx="1">
                  <c:v>0.97338000000000002</c:v>
                </c:pt>
                <c:pt idx="2" formatCode="#,##0.0000">
                  <c:v>1.2808999999999999</c:v>
                </c:pt>
                <c:pt idx="3">
                  <c:v>2.1745000000000001</c:v>
                </c:pt>
                <c:pt idx="4">
                  <c:v>2.3258000000000001</c:v>
                </c:pt>
                <c:pt idx="5">
                  <c:v>2.8546999999999998</c:v>
                </c:pt>
                <c:pt idx="6">
                  <c:v>3.5089999999999999</c:v>
                </c:pt>
                <c:pt idx="7">
                  <c:v>4.3625999999999996</c:v>
                </c:pt>
                <c:pt idx="8">
                  <c:v>4.3941999999999997</c:v>
                </c:pt>
                <c:pt idx="9">
                  <c:v>5.3464999999999998</c:v>
                </c:pt>
                <c:pt idx="10">
                  <c:v>5.9782999999999999</c:v>
                </c:pt>
                <c:pt idx="11">
                  <c:v>6.8170000000000002</c:v>
                </c:pt>
                <c:pt idx="12">
                  <c:v>6.8932000000000002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8A5-4569-842D-28E7A8A76BB1}"/>
            </c:ext>
          </c:extLst>
        </c:ser>
        <c:ser>
          <c:idx val="2"/>
          <c:order val="2"/>
          <c:tx>
            <c:v>128 Elements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Sheet1!$B$397:$B$409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Sheet1!$C$397:$C$409</c:f>
              <c:numCache>
                <c:formatCode>General</c:formatCode>
                <c:ptCount val="13"/>
                <c:pt idx="0">
                  <c:v>0.57403999999999999</c:v>
                </c:pt>
                <c:pt idx="1">
                  <c:v>1.0104</c:v>
                </c:pt>
                <c:pt idx="2">
                  <c:v>1.2583</c:v>
                </c:pt>
                <c:pt idx="3">
                  <c:v>2.2768000000000002</c:v>
                </c:pt>
                <c:pt idx="4">
                  <c:v>2.3660000000000001</c:v>
                </c:pt>
                <c:pt idx="5">
                  <c:v>3.0895999999999999</c:v>
                </c:pt>
                <c:pt idx="6">
                  <c:v>3.4397000000000002</c:v>
                </c:pt>
                <c:pt idx="7">
                  <c:v>4.6157000000000004</c:v>
                </c:pt>
                <c:pt idx="8">
                  <c:v>4.9816000000000003</c:v>
                </c:pt>
                <c:pt idx="9">
                  <c:v>4.9816000000000003</c:v>
                </c:pt>
                <c:pt idx="10">
                  <c:v>6.6712999999999996</c:v>
                </c:pt>
                <c:pt idx="11">
                  <c:v>6.8295000000000003</c:v>
                </c:pt>
                <c:pt idx="12">
                  <c:v>7.9393000000000002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8A5-4569-842D-28E7A8A76B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073887"/>
        <c:axId val="207812927"/>
      </c:scatterChart>
      <c:valAx>
        <c:axId val="960738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812927"/>
        <c:crosses val="autoZero"/>
        <c:crossBetween val="midCat"/>
      </c:valAx>
      <c:valAx>
        <c:axId val="207812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Natural 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7388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52F61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1/4 Plate, Shell Elements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512 Elements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Sheet1!$B$65:$B$77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Sheet1!$C$65:$C$77</c:f>
              <c:numCache>
                <c:formatCode>General</c:formatCode>
                <c:ptCount val="13"/>
                <c:pt idx="0">
                  <c:v>2.1238999999999999</c:v>
                </c:pt>
                <c:pt idx="1">
                  <c:v>3.4108999999999998</c:v>
                </c:pt>
                <c:pt idx="2">
                  <c:v>4.9444999999999997</c:v>
                </c:pt>
                <c:pt idx="3">
                  <c:v>7.7504999999999997</c:v>
                </c:pt>
                <c:pt idx="4">
                  <c:v>8.5661000000000005</c:v>
                </c:pt>
                <c:pt idx="5">
                  <c:v>10.065</c:v>
                </c:pt>
                <c:pt idx="6">
                  <c:v>13.718</c:v>
                </c:pt>
                <c:pt idx="7">
                  <c:v>13.914</c:v>
                </c:pt>
                <c:pt idx="8">
                  <c:v>14.827999999999999</c:v>
                </c:pt>
                <c:pt idx="9">
                  <c:v>16.204999999999998</c:v>
                </c:pt>
                <c:pt idx="10">
                  <c:v>19.236999999999998</c:v>
                </c:pt>
                <c:pt idx="11">
                  <c:v>20.826000000000001</c:v>
                </c:pt>
                <c:pt idx="12">
                  <c:v>22.774000000000001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865-43A4-A805-E7C3F4704F80}"/>
            </c:ext>
          </c:extLst>
        </c:ser>
        <c:ser>
          <c:idx val="1"/>
          <c:order val="1"/>
          <c:tx>
            <c:v>242 Elements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Sheet1!$B$84:$B$96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Sheet1!$C$84:$C$96</c:f>
              <c:numCache>
                <c:formatCode>General</c:formatCode>
                <c:ptCount val="13"/>
                <c:pt idx="0">
                  <c:v>2.1415999999999999</c:v>
                </c:pt>
                <c:pt idx="1">
                  <c:v>3.5874000000000001</c:v>
                </c:pt>
                <c:pt idx="2">
                  <c:v>5.0274000000000001</c:v>
                </c:pt>
                <c:pt idx="3">
                  <c:v>8.1308000000000007</c:v>
                </c:pt>
                <c:pt idx="4">
                  <c:v>8.8219999999999992</c:v>
                </c:pt>
                <c:pt idx="5">
                  <c:v>10.558</c:v>
                </c:pt>
                <c:pt idx="6">
                  <c:v>14.093999999999999</c:v>
                </c:pt>
                <c:pt idx="7">
                  <c:v>14.369</c:v>
                </c:pt>
                <c:pt idx="8">
                  <c:v>15.814</c:v>
                </c:pt>
                <c:pt idx="9">
                  <c:v>17.154</c:v>
                </c:pt>
                <c:pt idx="10">
                  <c:v>20.600999999999999</c:v>
                </c:pt>
                <c:pt idx="11">
                  <c:v>22.388000000000002</c:v>
                </c:pt>
                <c:pt idx="12">
                  <c:v>22.791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865-43A4-A805-E7C3F4704F80}"/>
            </c:ext>
          </c:extLst>
        </c:ser>
        <c:ser>
          <c:idx val="2"/>
          <c:order val="2"/>
          <c:tx>
            <c:v>128 Elements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Sheet1!$B$103:$B$115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Sheet1!$C$103:$C$115</c:f>
              <c:numCache>
                <c:formatCode>General</c:formatCode>
                <c:ptCount val="13"/>
                <c:pt idx="0">
                  <c:v>2.1707999999999998</c:v>
                </c:pt>
                <c:pt idx="1">
                  <c:v>3.8706</c:v>
                </c:pt>
                <c:pt idx="2">
                  <c:v>5.1729000000000003</c:v>
                </c:pt>
                <c:pt idx="3">
                  <c:v>8.7658000000000005</c:v>
                </c:pt>
                <c:pt idx="4">
                  <c:v>9.2736999999999998</c:v>
                </c:pt>
                <c:pt idx="5">
                  <c:v>11.398999999999999</c:v>
                </c:pt>
                <c:pt idx="6">
                  <c:v>14.388999999999999</c:v>
                </c:pt>
                <c:pt idx="7">
                  <c:v>15.59</c:v>
                </c:pt>
                <c:pt idx="8">
                  <c:v>17.498999999999999</c:v>
                </c:pt>
                <c:pt idx="9">
                  <c:v>18.870999999999999</c:v>
                </c:pt>
                <c:pt idx="10">
                  <c:v>22.815999999999999</c:v>
                </c:pt>
                <c:pt idx="11">
                  <c:v>23.024000000000001</c:v>
                </c:pt>
                <c:pt idx="12">
                  <c:v>25.29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865-43A4-A805-E7C3F4704F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767407"/>
        <c:axId val="2077304687"/>
      </c:scatterChart>
      <c:valAx>
        <c:axId val="1977674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7304687"/>
        <c:crosses val="autoZero"/>
        <c:crossBetween val="midCat"/>
      </c:valAx>
      <c:valAx>
        <c:axId val="20773046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Natural</a:t>
                </a:r>
                <a:r>
                  <a:rPr lang="en-US" baseline="0"/>
                  <a:t> Frequency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76740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52F61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1/4  Plate, Solid Elements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512 Elements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Sheet1!$B$534:$B$546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Sheet1!$C$534:$C$546</c:f>
              <c:numCache>
                <c:formatCode>General</c:formatCode>
                <c:ptCount val="13"/>
                <c:pt idx="0">
                  <c:v>2.2601</c:v>
                </c:pt>
                <c:pt idx="1">
                  <c:v>3.7743000000000002</c:v>
                </c:pt>
                <c:pt idx="2">
                  <c:v>5.0984999999999996</c:v>
                </c:pt>
                <c:pt idx="3">
                  <c:v>8.2941000000000003</c:v>
                </c:pt>
                <c:pt idx="4">
                  <c:v>8.9769000000000005</c:v>
                </c:pt>
                <c:pt idx="5">
                  <c:v>10.680999999999999</c:v>
                </c:pt>
                <c:pt idx="6">
                  <c:v>13.651</c:v>
                </c:pt>
                <c:pt idx="7">
                  <c:v>15.641999999999999</c:v>
                </c:pt>
                <c:pt idx="8">
                  <c:v>16.420000000000002</c:v>
                </c:pt>
                <c:pt idx="9">
                  <c:v>18.71</c:v>
                </c:pt>
                <c:pt idx="10">
                  <c:v>19.792999999999999</c:v>
                </c:pt>
                <c:pt idx="11">
                  <c:v>21.375</c:v>
                </c:pt>
                <c:pt idx="12">
                  <c:v>23.559000000000001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B7-4B5A-B85C-B00FBA88907A}"/>
            </c:ext>
          </c:extLst>
        </c:ser>
        <c:ser>
          <c:idx val="1"/>
          <c:order val="1"/>
          <c:tx>
            <c:v>242 Elements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Sheet1!$B$553:$B$565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Sheet1!$C$553:$C$565</c:f>
              <c:numCache>
                <c:formatCode>General</c:formatCode>
                <c:ptCount val="13"/>
                <c:pt idx="0">
                  <c:v>2.2650000000000001</c:v>
                </c:pt>
                <c:pt idx="1">
                  <c:v>3.7667999999999999</c:v>
                </c:pt>
                <c:pt idx="2">
                  <c:v>5.0448000000000004</c:v>
                </c:pt>
                <c:pt idx="3">
                  <c:v>8.2014999999999993</c:v>
                </c:pt>
                <c:pt idx="4">
                  <c:v>9.0471000000000004</c:v>
                </c:pt>
                <c:pt idx="5">
                  <c:v>10.696</c:v>
                </c:pt>
                <c:pt idx="6">
                  <c:v>13.478</c:v>
                </c:pt>
                <c:pt idx="7">
                  <c:v>15.462999999999999</c:v>
                </c:pt>
                <c:pt idx="8">
                  <c:v>16.135000000000002</c:v>
                </c:pt>
                <c:pt idx="9">
                  <c:v>18.704999999999998</c:v>
                </c:pt>
                <c:pt idx="10">
                  <c:v>20.114999999999998</c:v>
                </c:pt>
                <c:pt idx="11">
                  <c:v>21.567</c:v>
                </c:pt>
                <c:pt idx="12">
                  <c:v>22.997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B7-4B5A-B85C-B00FBA88907A}"/>
            </c:ext>
          </c:extLst>
        </c:ser>
        <c:ser>
          <c:idx val="2"/>
          <c:order val="2"/>
          <c:tx>
            <c:v>128 Elements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Sheet1!$B$568:$B$580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Sheet1!$C$568:$C$580</c:f>
              <c:numCache>
                <c:formatCode>General</c:formatCode>
                <c:ptCount val="13"/>
                <c:pt idx="0">
                  <c:v>2.2732999999999999</c:v>
                </c:pt>
                <c:pt idx="1">
                  <c:v>3.7547000000000001</c:v>
                </c:pt>
                <c:pt idx="2">
                  <c:v>4.9573999999999998</c:v>
                </c:pt>
                <c:pt idx="3">
                  <c:v>8.0532000000000004</c:v>
                </c:pt>
                <c:pt idx="4">
                  <c:v>9.1727000000000007</c:v>
                </c:pt>
                <c:pt idx="5">
                  <c:v>10.749000000000001</c:v>
                </c:pt>
                <c:pt idx="6">
                  <c:v>13.215</c:v>
                </c:pt>
                <c:pt idx="7">
                  <c:v>15.236000000000001</c:v>
                </c:pt>
                <c:pt idx="8">
                  <c:v>15.709</c:v>
                </c:pt>
                <c:pt idx="9">
                  <c:v>18.696999999999999</c:v>
                </c:pt>
                <c:pt idx="10">
                  <c:v>20.733000000000001</c:v>
                </c:pt>
                <c:pt idx="11">
                  <c:v>22.018999999999998</c:v>
                </c:pt>
                <c:pt idx="12">
                  <c:v>22.227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2B7-4B5A-B85C-B00FBA8890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460239"/>
        <c:axId val="207798367"/>
      </c:scatterChart>
      <c:valAx>
        <c:axId val="844602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798367"/>
        <c:crosses val="autoZero"/>
        <c:crossBetween val="midCat"/>
      </c:valAx>
      <c:valAx>
        <c:axId val="207798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Natural</a:t>
                </a:r>
                <a:r>
                  <a:rPr lang="en-US" baseline="0"/>
                  <a:t> Frequency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46023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52F61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1/8 Plate, Solid Elements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512 Elements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xVal>
            <c:numRef>
              <c:f>Sheet1!$B$475:$B$487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Sheet1!$C$475:$C$487</c:f>
              <c:numCache>
                <c:formatCode>General</c:formatCode>
                <c:ptCount val="13"/>
                <c:pt idx="0">
                  <c:v>1.363</c:v>
                </c:pt>
                <c:pt idx="1">
                  <c:v>1.9141999999999999</c:v>
                </c:pt>
                <c:pt idx="2">
                  <c:v>2.5813999999999999</c:v>
                </c:pt>
                <c:pt idx="3">
                  <c:v>4.2592999999999996</c:v>
                </c:pt>
                <c:pt idx="4">
                  <c:v>4.5800999999999998</c:v>
                </c:pt>
                <c:pt idx="5">
                  <c:v>5.4886999999999997</c:v>
                </c:pt>
                <c:pt idx="6">
                  <c:v>7.0490000000000004</c:v>
                </c:pt>
                <c:pt idx="7">
                  <c:v>8.1662999999999997</c:v>
                </c:pt>
                <c:pt idx="8">
                  <c:v>8.5739999999999998</c:v>
                </c:pt>
                <c:pt idx="9">
                  <c:v>10.339</c:v>
                </c:pt>
                <c:pt idx="10">
                  <c:v>11.236000000000001</c:v>
                </c:pt>
                <c:pt idx="11">
                  <c:v>12.548</c:v>
                </c:pt>
                <c:pt idx="12">
                  <c:v>13.698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247-486B-96DA-19579EF29596}"/>
            </c:ext>
          </c:extLst>
        </c:ser>
        <c:ser>
          <c:idx val="1"/>
          <c:order val="1"/>
          <c:tx>
            <c:v>242 Elements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xVal>
            <c:numRef>
              <c:f>Sheet1!$B$494:$B$506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Sheet1!$C$494:$C$506</c:f>
              <c:numCache>
                <c:formatCode>General</c:formatCode>
                <c:ptCount val="13"/>
                <c:pt idx="0">
                  <c:v>1.389</c:v>
                </c:pt>
                <c:pt idx="1">
                  <c:v>1.9137999999999999</c:v>
                </c:pt>
                <c:pt idx="2">
                  <c:v>2.5537000000000001</c:v>
                </c:pt>
                <c:pt idx="3">
                  <c:v>4.2252999999999998</c:v>
                </c:pt>
                <c:pt idx="4">
                  <c:v>4.6197999999999997</c:v>
                </c:pt>
                <c:pt idx="5">
                  <c:v>5.5256999999999996</c:v>
                </c:pt>
                <c:pt idx="6">
                  <c:v>6.9588999999999999</c:v>
                </c:pt>
                <c:pt idx="7">
                  <c:v>8.1625999999999994</c:v>
                </c:pt>
                <c:pt idx="8">
                  <c:v>8.4626000000000001</c:v>
                </c:pt>
                <c:pt idx="9">
                  <c:v>10.541</c:v>
                </c:pt>
                <c:pt idx="10">
                  <c:v>11.436999999999999</c:v>
                </c:pt>
                <c:pt idx="11">
                  <c:v>12.436999999999999</c:v>
                </c:pt>
                <c:pt idx="12">
                  <c:v>13.56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247-486B-96DA-19579EF29596}"/>
            </c:ext>
          </c:extLst>
        </c:ser>
        <c:ser>
          <c:idx val="2"/>
          <c:order val="2"/>
          <c:tx>
            <c:v>128 Elements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xVal>
            <c:numRef>
              <c:f>Sheet1!$B$513:$B$525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Sheet1!$C$513:$C$525</c:f>
              <c:numCache>
                <c:formatCode>General</c:formatCode>
                <c:ptCount val="13"/>
                <c:pt idx="0">
                  <c:v>1.1436999999999999</c:v>
                </c:pt>
                <c:pt idx="1">
                  <c:v>1.9231</c:v>
                </c:pt>
                <c:pt idx="2" formatCode="#,##0">
                  <c:v>2.5087999999999999</c:v>
                </c:pt>
                <c:pt idx="3">
                  <c:v>4.2042999999999999</c:v>
                </c:pt>
                <c:pt idx="4">
                  <c:v>4.6927000000000003</c:v>
                </c:pt>
                <c:pt idx="5">
                  <c:v>5.6509</c:v>
                </c:pt>
                <c:pt idx="6">
                  <c:v>6.8216999999999999</c:v>
                </c:pt>
                <c:pt idx="7">
                  <c:v>8.3451000000000004</c:v>
                </c:pt>
                <c:pt idx="8">
                  <c:v>8.3742999999999999</c:v>
                </c:pt>
                <c:pt idx="9">
                  <c:v>10.935</c:v>
                </c:pt>
                <c:pt idx="10">
                  <c:v>11.97</c:v>
                </c:pt>
                <c:pt idx="11">
                  <c:v>12.629</c:v>
                </c:pt>
                <c:pt idx="12">
                  <c:v>13.423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247-486B-96DA-19579EF295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8379695"/>
        <c:axId val="96526559"/>
      </c:scatterChart>
      <c:valAx>
        <c:axId val="2483796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526559"/>
        <c:crosses val="autoZero"/>
        <c:crossBetween val="midCat"/>
      </c:valAx>
      <c:valAx>
        <c:axId val="96526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Natural 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37969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52F61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1/8 Plate, Shell Elements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0"/>
          <c:tx>
            <c:v>512 Elements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xVal>
            <c:numRef>
              <c:f>Sheet1!$B$182:$B$194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Sheet1!$C$182:$C$194</c:f>
              <c:numCache>
                <c:formatCode>General</c:formatCode>
                <c:ptCount val="13"/>
                <c:pt idx="0">
                  <c:v>1.0708</c:v>
                </c:pt>
                <c:pt idx="1">
                  <c:v>1.9237</c:v>
                </c:pt>
                <c:pt idx="2">
                  <c:v>2.4981</c:v>
                </c:pt>
                <c:pt idx="3">
                  <c:v>4.3094999999999999</c:v>
                </c:pt>
                <c:pt idx="4">
                  <c:v>4.3822999999999999</c:v>
                </c:pt>
                <c:pt idx="5">
                  <c:v>5.4324000000000003</c:v>
                </c:pt>
                <c:pt idx="6">
                  <c:v>7.0349000000000004</c:v>
                </c:pt>
                <c:pt idx="7">
                  <c:v>8.3882999999999992</c:v>
                </c:pt>
                <c:pt idx="8">
                  <c:v>8.7552000000000003</c:v>
                </c:pt>
                <c:pt idx="9">
                  <c:v>10.134</c:v>
                </c:pt>
                <c:pt idx="10">
                  <c:v>11.239000000000001</c:v>
                </c:pt>
                <c:pt idx="11">
                  <c:v>13.179</c:v>
                </c:pt>
                <c:pt idx="12">
                  <c:v>13.914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7E8-47B4-AF34-BDDB49C6D5AD}"/>
            </c:ext>
          </c:extLst>
        </c:ser>
        <c:ser>
          <c:idx val="1"/>
          <c:order val="1"/>
          <c:tx>
            <c:v>242 Elements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xVal>
            <c:numRef>
              <c:f>Sheet1!$B$201:$B$213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Sheet1!$C$201:$C$213</c:f>
              <c:numCache>
                <c:formatCode>General</c:formatCode>
                <c:ptCount val="13"/>
                <c:pt idx="0">
                  <c:v>1.0813999999999999</c:v>
                </c:pt>
                <c:pt idx="1">
                  <c:v>2.1922999999999999</c:v>
                </c:pt>
                <c:pt idx="2">
                  <c:v>2.5470000000000002</c:v>
                </c:pt>
                <c:pt idx="3">
                  <c:v>4.5206</c:v>
                </c:pt>
                <c:pt idx="4">
                  <c:v>4.8502999999999998</c:v>
                </c:pt>
                <c:pt idx="5">
                  <c:v>5.9527999999999999</c:v>
                </c:pt>
                <c:pt idx="6">
                  <c:v>7.3955000000000002</c:v>
                </c:pt>
                <c:pt idx="7">
                  <c:v>9.5953999999999997</c:v>
                </c:pt>
                <c:pt idx="8">
                  <c:v>9.6707000000000001</c:v>
                </c:pt>
                <c:pt idx="9">
                  <c:v>10.856999999999999</c:v>
                </c:pt>
                <c:pt idx="10">
                  <c:v>12.409000000000001</c:v>
                </c:pt>
                <c:pt idx="11">
                  <c:v>14.093999999999999</c:v>
                </c:pt>
                <c:pt idx="12">
                  <c:v>15.2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7E8-47B4-AF34-BDDB49C6D5AD}"/>
            </c:ext>
          </c:extLst>
        </c:ser>
        <c:ser>
          <c:idx val="0"/>
          <c:order val="2"/>
          <c:tx>
            <c:v>128 Elements</c:v>
          </c:tx>
          <c:spPr>
            <a:ln w="1905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75000"/>
                </a:schemeClr>
              </a:solidFill>
              <a:ln w="9525">
                <a:solidFill>
                  <a:schemeClr val="bg1"/>
                </a:solidFill>
              </a:ln>
              <a:effectLst/>
            </c:spPr>
          </c:marker>
          <c:xVal>
            <c:numRef>
              <c:f>Sheet1!$B$220:$B$232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Sheet1!$C$220:$C$232</c:f>
              <c:numCache>
                <c:formatCode>General</c:formatCode>
                <c:ptCount val="13"/>
                <c:pt idx="0">
                  <c:v>1.0973999999999999</c:v>
                </c:pt>
                <c:pt idx="1">
                  <c:v>2.5844999999999998</c:v>
                </c:pt>
                <c:pt idx="2">
                  <c:v>2.6328999999999998</c:v>
                </c:pt>
                <c:pt idx="3">
                  <c:v>4.7617000000000003</c:v>
                </c:pt>
                <c:pt idx="4">
                  <c:v>5.6849999999999996</c:v>
                </c:pt>
                <c:pt idx="5">
                  <c:v>6.7904999999999998</c:v>
                </c:pt>
                <c:pt idx="6">
                  <c:v>8.0747999999999998</c:v>
                </c:pt>
                <c:pt idx="7">
                  <c:v>11.242000000000001</c:v>
                </c:pt>
                <c:pt idx="8">
                  <c:v>11.521000000000001</c:v>
                </c:pt>
                <c:pt idx="9">
                  <c:v>12.250999999999999</c:v>
                </c:pt>
                <c:pt idx="10">
                  <c:v>14.388999999999999</c:v>
                </c:pt>
                <c:pt idx="11">
                  <c:v>14.526999999999999</c:v>
                </c:pt>
                <c:pt idx="12">
                  <c:v>18.609000000000002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7E8-47B4-AF34-BDDB49C6D5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210335"/>
        <c:axId val="202642431"/>
      </c:scatterChart>
      <c:valAx>
        <c:axId val="952103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642431"/>
        <c:crosses val="autoZero"/>
        <c:crossBetween val="midCat"/>
      </c:valAx>
      <c:valAx>
        <c:axId val="202642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Natural 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2103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52F61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1/16 Plate, Solid Elements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032078323193244"/>
          <c:y val="0.19432888597258677"/>
          <c:w val="0.6767309821725721"/>
          <c:h val="0.60010024788568095"/>
        </c:manualLayout>
      </c:layout>
      <c:scatterChart>
        <c:scatterStyle val="lineMarker"/>
        <c:varyColors val="0"/>
        <c:ser>
          <c:idx val="0"/>
          <c:order val="0"/>
          <c:tx>
            <c:v>512 Elements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Sheet1!$B$359:$B$371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Sheet1!$C$359:$C$371</c:f>
              <c:numCache>
                <c:formatCode>General</c:formatCode>
                <c:ptCount val="13"/>
                <c:pt idx="0">
                  <c:v>0.56904999999999994</c:v>
                </c:pt>
                <c:pt idx="1">
                  <c:v>0.96374000000000004</c:v>
                </c:pt>
                <c:pt idx="2">
                  <c:v>1.2948</c:v>
                </c:pt>
                <c:pt idx="3">
                  <c:v>2.1558999999999999</c:v>
                </c:pt>
                <c:pt idx="4">
                  <c:v>2.3031000000000001</c:v>
                </c:pt>
                <c:pt idx="5">
                  <c:v>2.7801999999999998</c:v>
                </c:pt>
                <c:pt idx="6">
                  <c:v>3.5547</c:v>
                </c:pt>
                <c:pt idx="7">
                  <c:v>4.1835000000000004</c:v>
                </c:pt>
                <c:pt idx="8">
                  <c:v>4.3635999999999999</c:v>
                </c:pt>
                <c:pt idx="9">
                  <c:v>5.234</c:v>
                </c:pt>
                <c:pt idx="10">
                  <c:v>5.7351000000000001</c:v>
                </c:pt>
                <c:pt idx="11">
                  <c:v>6.4968000000000004</c:v>
                </c:pt>
                <c:pt idx="12">
                  <c:v>6.9607999999999999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6AE-42BE-975C-0A05A25CA569}"/>
            </c:ext>
          </c:extLst>
        </c:ser>
        <c:ser>
          <c:idx val="1"/>
          <c:order val="1"/>
          <c:tx>
            <c:v>242 Elements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Sheet1!$B$378:$B$390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Sheet1!$C$378:$C$390</c:f>
              <c:numCache>
                <c:formatCode>General</c:formatCode>
                <c:ptCount val="13"/>
                <c:pt idx="0">
                  <c:v>0.57071000000000005</c:v>
                </c:pt>
                <c:pt idx="1">
                  <c:v>0.97338000000000002</c:v>
                </c:pt>
                <c:pt idx="2" formatCode="#,##0.0000">
                  <c:v>1.2808999999999999</c:v>
                </c:pt>
                <c:pt idx="3">
                  <c:v>2.1745000000000001</c:v>
                </c:pt>
                <c:pt idx="4">
                  <c:v>2.3258000000000001</c:v>
                </c:pt>
                <c:pt idx="5">
                  <c:v>2.8546999999999998</c:v>
                </c:pt>
                <c:pt idx="6">
                  <c:v>3.5089999999999999</c:v>
                </c:pt>
                <c:pt idx="7">
                  <c:v>4.3625999999999996</c:v>
                </c:pt>
                <c:pt idx="8">
                  <c:v>4.3941999999999997</c:v>
                </c:pt>
                <c:pt idx="9">
                  <c:v>5.3464999999999998</c:v>
                </c:pt>
                <c:pt idx="10">
                  <c:v>5.9782999999999999</c:v>
                </c:pt>
                <c:pt idx="11">
                  <c:v>6.8170000000000002</c:v>
                </c:pt>
                <c:pt idx="12">
                  <c:v>6.8932000000000002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6AE-42BE-975C-0A05A25CA569}"/>
            </c:ext>
          </c:extLst>
        </c:ser>
        <c:ser>
          <c:idx val="2"/>
          <c:order val="2"/>
          <c:tx>
            <c:v>128 Elements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Sheet1!$B$397:$B$409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Sheet1!$C$397:$C$409</c:f>
              <c:numCache>
                <c:formatCode>General</c:formatCode>
                <c:ptCount val="13"/>
                <c:pt idx="0">
                  <c:v>0.57403999999999999</c:v>
                </c:pt>
                <c:pt idx="1">
                  <c:v>1.0104</c:v>
                </c:pt>
                <c:pt idx="2">
                  <c:v>1.2583</c:v>
                </c:pt>
                <c:pt idx="3">
                  <c:v>2.2768000000000002</c:v>
                </c:pt>
                <c:pt idx="4">
                  <c:v>2.3660000000000001</c:v>
                </c:pt>
                <c:pt idx="5">
                  <c:v>3.0895999999999999</c:v>
                </c:pt>
                <c:pt idx="6">
                  <c:v>3.4397000000000002</c:v>
                </c:pt>
                <c:pt idx="7">
                  <c:v>4.6157000000000004</c:v>
                </c:pt>
                <c:pt idx="8">
                  <c:v>4.9816000000000003</c:v>
                </c:pt>
                <c:pt idx="9">
                  <c:v>4.9816000000000003</c:v>
                </c:pt>
                <c:pt idx="10">
                  <c:v>6.6712999999999996</c:v>
                </c:pt>
                <c:pt idx="11">
                  <c:v>6.8295000000000003</c:v>
                </c:pt>
                <c:pt idx="12">
                  <c:v>7.9393000000000002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6AE-42BE-975C-0A05A25CA5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073887"/>
        <c:axId val="207812927"/>
      </c:scatterChart>
      <c:valAx>
        <c:axId val="960738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812927"/>
        <c:crosses val="autoZero"/>
        <c:crossBetween val="midCat"/>
      </c:valAx>
      <c:valAx>
        <c:axId val="207812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Natural 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7388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52F61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1/16 Plate, Shell Elements</a:t>
            </a:r>
            <a:endParaRPr lang="en-US" dirty="0">
              <a:effectLst/>
            </a:endParaRPr>
          </a:p>
        </c:rich>
      </c:tx>
      <c:layout>
        <c:manualLayout>
          <c:xMode val="edge"/>
          <c:yMode val="edge"/>
          <c:x val="0.15958223004068064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512 Elements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Sheet1!$B$300:$B$312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Sheet1!$C$300:$C$312</c:f>
              <c:numCache>
                <c:formatCode>General</c:formatCode>
                <c:ptCount val="13"/>
                <c:pt idx="0">
                  <c:v>0.54051000000000005</c:v>
                </c:pt>
                <c:pt idx="1">
                  <c:v>1.2862</c:v>
                </c:pt>
                <c:pt idx="2">
                  <c:v>1.3936999999999999</c:v>
                </c:pt>
                <c:pt idx="3">
                  <c:v>2.2158000000000002</c:v>
                </c:pt>
                <c:pt idx="4">
                  <c:v>2.923</c:v>
                </c:pt>
                <c:pt idx="5">
                  <c:v>3.2730999999999999</c:v>
                </c:pt>
                <c:pt idx="6">
                  <c:v>3.9436</c:v>
                </c:pt>
                <c:pt idx="7">
                  <c:v>5.1553000000000004</c:v>
                </c:pt>
                <c:pt idx="8">
                  <c:v>5.7603</c:v>
                </c:pt>
                <c:pt idx="9">
                  <c:v>5.8087</c:v>
                </c:pt>
                <c:pt idx="10">
                  <c:v>6.5090000000000003</c:v>
                </c:pt>
                <c:pt idx="11">
                  <c:v>8.0422999999999991</c:v>
                </c:pt>
                <c:pt idx="12">
                  <c:v>9.5954999999999995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D4A-44DD-8B63-3564E5D35FFC}"/>
            </c:ext>
          </c:extLst>
        </c:ser>
        <c:ser>
          <c:idx val="1"/>
          <c:order val="1"/>
          <c:tx>
            <c:strRef>
              <c:f>Sheet1!$B$318</c:f>
              <c:strCache>
                <c:ptCount val="1"/>
                <c:pt idx="0">
                  <c:v>242 Elements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Sheet1!$B$319:$B$331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Sheet1!$C$319:$C$331</c:f>
              <c:numCache>
                <c:formatCode>General</c:formatCode>
                <c:ptCount val="13"/>
                <c:pt idx="0">
                  <c:v>0.54581000000000002</c:v>
                </c:pt>
                <c:pt idx="1">
                  <c:v>1.4166000000000001</c:v>
                </c:pt>
                <c:pt idx="2">
                  <c:v>1.651</c:v>
                </c:pt>
                <c:pt idx="3">
                  <c:v>2.2850000000000001</c:v>
                </c:pt>
                <c:pt idx="4">
                  <c:v>3.6625000000000001</c:v>
                </c:pt>
                <c:pt idx="5">
                  <c:v>3.9950000000000001</c:v>
                </c:pt>
                <c:pt idx="6">
                  <c:v>4.1393000000000004</c:v>
                </c:pt>
                <c:pt idx="7">
                  <c:v>5.5270000000000001</c:v>
                </c:pt>
                <c:pt idx="8">
                  <c:v>6.9821</c:v>
                </c:pt>
                <c:pt idx="9">
                  <c:v>7.3080999999999996</c:v>
                </c:pt>
                <c:pt idx="10">
                  <c:v>7.7785000000000002</c:v>
                </c:pt>
                <c:pt idx="11">
                  <c:v>8.8817000000000004</c:v>
                </c:pt>
                <c:pt idx="12">
                  <c:v>10.914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D4A-44DD-8B63-3564E5D35FFC}"/>
            </c:ext>
          </c:extLst>
        </c:ser>
        <c:ser>
          <c:idx val="2"/>
          <c:order val="2"/>
          <c:tx>
            <c:strRef>
              <c:f>Sheet1!$B$337</c:f>
              <c:strCache>
                <c:ptCount val="1"/>
                <c:pt idx="0">
                  <c:v>128 Elements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Sheet1!$B$338:$B$350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Sheet1!$C$338:$C$350</c:f>
              <c:numCache>
                <c:formatCode>General</c:formatCode>
                <c:ptCount val="13"/>
                <c:pt idx="0">
                  <c:v>0.55349999999999999</c:v>
                </c:pt>
                <c:pt idx="1">
                  <c:v>1.4569000000000001</c:v>
                </c:pt>
                <c:pt idx="2">
                  <c:v>2.1322999999999999</c:v>
                </c:pt>
                <c:pt idx="3">
                  <c:v>2.4060999999999999</c:v>
                </c:pt>
                <c:pt idx="4">
                  <c:v>4.5091999999999999</c:v>
                </c:pt>
                <c:pt idx="5">
                  <c:v>4.6619000000000002</c:v>
                </c:pt>
                <c:pt idx="6">
                  <c:v>4.9866000000000001</c:v>
                </c:pt>
                <c:pt idx="7">
                  <c:v>6.2499000000000002</c:v>
                </c:pt>
                <c:pt idx="8">
                  <c:v>8.6966000000000001</c:v>
                </c:pt>
                <c:pt idx="9">
                  <c:v>9.4670000000000005</c:v>
                </c:pt>
                <c:pt idx="10">
                  <c:v>9.6708999999999996</c:v>
                </c:pt>
                <c:pt idx="11">
                  <c:v>10.670999999999999</c:v>
                </c:pt>
                <c:pt idx="12">
                  <c:v>13.875999999999999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D4A-44DD-8B63-3564E5D35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6022783"/>
        <c:axId val="96530719"/>
      </c:scatterChart>
      <c:valAx>
        <c:axId val="20760227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530719"/>
        <c:crosses val="autoZero"/>
        <c:crossBetween val="midCat"/>
      </c:valAx>
      <c:valAx>
        <c:axId val="96530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NAtural 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602278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52F61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EB24A-FA33-47AE-85A2-04DE75FA1893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374CE-7A70-4144-86AE-0C89981E4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7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374CE-7A70-4144-86AE-0C89981E45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33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325C-35B8-4839-9020-E73386667F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Natural Frequencies and Mode shapes of a square 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5BC96-69C7-435D-A4FE-56CF4C078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MAE 529</a:t>
            </a:r>
          </a:p>
          <a:p>
            <a:r>
              <a:rPr lang="en-US" dirty="0"/>
              <a:t>Ezra D Rowitsch</a:t>
            </a:r>
          </a:p>
          <a:p>
            <a:r>
              <a:rPr lang="en-US" dirty="0"/>
              <a:t>12/16/2020</a:t>
            </a:r>
          </a:p>
        </p:txBody>
      </p:sp>
    </p:spTree>
    <p:extLst>
      <p:ext uri="{BB962C8B-B14F-4D97-AF65-F5344CB8AC3E}">
        <p14:creationId xmlns:p14="http://schemas.microsoft.com/office/powerpoint/2010/main" val="4221574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2556-7258-4BCC-9E43-33298B81F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5433654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 Shapes, 1/8 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6812F-C22F-4A8A-A08A-2CEFF1823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509" y="406665"/>
            <a:ext cx="4649787" cy="57626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Solid Elements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F00BD-9410-498F-8778-864985185D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F56E1C-67B5-436F-906F-16790D642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84066" y="406665"/>
            <a:ext cx="4665134" cy="57626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Shell Elements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7BC33F-BC55-4104-B9B7-CED55A8648F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DC69BD-37ED-4D38-8135-78291306D64D}"/>
              </a:ext>
            </a:extLst>
          </p:cNvPr>
          <p:cNvGrpSpPr/>
          <p:nvPr/>
        </p:nvGrpSpPr>
        <p:grpSpPr>
          <a:xfrm>
            <a:off x="638402" y="1183953"/>
            <a:ext cx="4572000" cy="4572000"/>
            <a:chOff x="3381692" y="765810"/>
            <a:chExt cx="5303520" cy="4572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C5F8CD-FB3C-4CA9-8997-DF39EE676031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692" y="765810"/>
              <a:ext cx="1325880" cy="1143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EECDB6-76BA-499D-BD62-05D418036015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7572" y="765810"/>
              <a:ext cx="1325880" cy="1143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23B088-9760-4C55-9ECD-0F68C5467CF6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3452" y="765810"/>
              <a:ext cx="1325880" cy="1143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92EBA5-C165-49C8-B20C-BD30B2B7105F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9332" y="765810"/>
              <a:ext cx="1325880" cy="1143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8B66F6-B110-47C6-ADDD-077590A4A2E6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692" y="1908810"/>
              <a:ext cx="1325880" cy="1143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2CD6AAE-6362-4473-BB78-AFC8C5C73DB2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7572" y="1908810"/>
              <a:ext cx="1325880" cy="1143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A58B4DE-108C-4C6C-A0F2-154BF64A270D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3452" y="1908810"/>
              <a:ext cx="1325880" cy="1143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7974BD-A7B5-4221-A739-7F792D08E0B1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9332" y="1908810"/>
              <a:ext cx="1325880" cy="1143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B39E1F4-F32D-4924-A11A-39B5A85A420F}"/>
                </a:ext>
              </a:extLst>
            </p:cNvPr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692" y="3051810"/>
              <a:ext cx="1325880" cy="1143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150503D-198B-4CE4-B07A-92DF2B5409A6}"/>
                </a:ext>
              </a:extLst>
            </p:cNvPr>
            <p:cNvPicPr/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7572" y="3051810"/>
              <a:ext cx="1325880" cy="1143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EA70034-8C7C-4128-B780-94EDD791BE6E}"/>
                </a:ext>
              </a:extLst>
            </p:cNvPr>
            <p:cNvPicPr/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3452" y="3051810"/>
              <a:ext cx="1325880" cy="1143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C20FC7D-5612-4A1C-A70E-CF80C141EBE4}"/>
                </a:ext>
              </a:extLst>
            </p:cNvPr>
            <p:cNvPicPr/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9332" y="3051810"/>
              <a:ext cx="1325880" cy="1143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E8426DB-7147-4816-B244-BABABD90B238}"/>
                </a:ext>
              </a:extLst>
            </p:cNvPr>
            <p:cNvPicPr/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3060" y="4194810"/>
              <a:ext cx="1325880" cy="1143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D1C706A-1502-4218-8524-1821A4FC026F}"/>
              </a:ext>
            </a:extLst>
          </p:cNvPr>
          <p:cNvGrpSpPr/>
          <p:nvPr/>
        </p:nvGrpSpPr>
        <p:grpSpPr>
          <a:xfrm>
            <a:off x="6130633" y="1183240"/>
            <a:ext cx="4540719" cy="4572713"/>
            <a:chOff x="6182200" y="1293090"/>
            <a:chExt cx="5255515" cy="475488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348936-0AB6-40E8-B815-98AA2630145F}"/>
                </a:ext>
              </a:extLst>
            </p:cNvPr>
            <p:cNvPicPr/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2200" y="1293831"/>
              <a:ext cx="1325880" cy="1143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6E6E6A8-9084-4832-A8E3-1C4AB271CA6E}"/>
                </a:ext>
              </a:extLst>
            </p:cNvPr>
            <p:cNvPicPr/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180" y="1293831"/>
              <a:ext cx="1325880" cy="1143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1DA4099-DB74-4232-9AC8-D8D639D83C35}"/>
                </a:ext>
              </a:extLst>
            </p:cNvPr>
            <p:cNvPicPr/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9623" y="1293831"/>
              <a:ext cx="1325880" cy="1143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AF7C88-AAFB-4118-8C9E-EB6B76095C69}"/>
                </a:ext>
              </a:extLst>
            </p:cNvPr>
            <p:cNvPicPr/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2200" y="2437259"/>
              <a:ext cx="1325880" cy="1143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209F3A6-5033-4466-9597-CC92809984E6}"/>
                </a:ext>
              </a:extLst>
            </p:cNvPr>
            <p:cNvPicPr/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1835" y="1293090"/>
              <a:ext cx="1325880" cy="1143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41FB356-0AF7-43CD-87B1-209E4DCE74DF}"/>
                </a:ext>
              </a:extLst>
            </p:cNvPr>
            <p:cNvPicPr/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180" y="2437259"/>
              <a:ext cx="1325880" cy="1143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9A556E-4CC5-4C26-8DAC-6925C60292F6}"/>
                </a:ext>
              </a:extLst>
            </p:cNvPr>
            <p:cNvPicPr/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9623" y="2437259"/>
              <a:ext cx="1325880" cy="1143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B8E200B-F09E-4076-9A9C-90AC479B397E}"/>
                </a:ext>
              </a:extLst>
            </p:cNvPr>
            <p:cNvPicPr/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1835" y="2436517"/>
              <a:ext cx="1325880" cy="11430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4055D5-5BE0-40B8-9324-257783D7C6B6}"/>
                </a:ext>
              </a:extLst>
            </p:cNvPr>
            <p:cNvPicPr/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2200" y="3579831"/>
              <a:ext cx="1325880" cy="1143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91DEE1B-9A1F-429B-A0EE-A3C1C028F0A1}"/>
                </a:ext>
              </a:extLst>
            </p:cNvPr>
            <p:cNvPicPr/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9623" y="3579831"/>
              <a:ext cx="1325880" cy="11430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DA5162-A5B0-48B6-8880-1B74A21E9833}"/>
                </a:ext>
              </a:extLst>
            </p:cNvPr>
            <p:cNvPicPr/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180" y="3579831"/>
              <a:ext cx="1325880" cy="1143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D8DE60A-4EAE-40B1-AF8E-E525CFA0AADD}"/>
                </a:ext>
              </a:extLst>
            </p:cNvPr>
            <p:cNvPicPr/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1835" y="3579090"/>
              <a:ext cx="1325880" cy="11430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96D73E2-DCD7-4282-980F-A5C4B8733202}"/>
                </a:ext>
              </a:extLst>
            </p:cNvPr>
            <p:cNvPicPr/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125" y="4722090"/>
              <a:ext cx="1143000" cy="1325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0169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24B07-21BC-43E2-B972-819925430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Convergence Studies, 1/16 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831C3-F7BA-4785-BE13-05CD6CDEB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2078B-D690-4F1B-8F8B-893FF46DF4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5BBF018-8052-4B23-BD7F-7D5745803A0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09675855"/>
              </p:ext>
            </p:extLst>
          </p:nvPr>
        </p:nvGraphicFramePr>
        <p:xfrm>
          <a:off x="684212" y="1270000"/>
          <a:ext cx="5029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9035D79-C55D-4E9E-B299-1C80B84E8E2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438739021"/>
              </p:ext>
            </p:extLst>
          </p:nvPr>
        </p:nvGraphicFramePr>
        <p:xfrm>
          <a:off x="5807075" y="1262062"/>
          <a:ext cx="5029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625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BD83-CFF9-400B-A73C-E0BEE0B4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Natural Frequencies, 1/16 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04440-6BEC-4D2C-8ECD-DC58A44CE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Solid Elements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D45073F-ECAD-47A8-A599-A0D35BB05FC4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282825" y="1433512"/>
          <a:ext cx="1739900" cy="2703513"/>
        </p:xfrm>
        <a:graphic>
          <a:graphicData uri="http://schemas.openxmlformats.org/drawingml/2006/table">
            <a:tbl>
              <a:tblPr firstRow="1" firstCol="1" bandRow="1"/>
              <a:tblGrid>
                <a:gridCol w="647700">
                  <a:extLst>
                    <a:ext uri="{9D8B030D-6E8A-4147-A177-3AD203B41FA5}">
                      <a16:colId xmlns:a16="http://schemas.microsoft.com/office/drawing/2014/main" val="1907069439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68417174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Natural Frequency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627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80775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6673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8899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5641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04374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7236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2530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48655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5497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061234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920249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26434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6.96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09747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374513-5B27-41D1-9BB4-7089B7C0C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Shell Elements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CD19E4A-A159-4C9D-9B5D-9746C14B21AE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7401719" y="1425575"/>
          <a:ext cx="1739900" cy="2703513"/>
        </p:xfrm>
        <a:graphic>
          <a:graphicData uri="http://schemas.openxmlformats.org/drawingml/2006/table">
            <a:tbl>
              <a:tblPr firstRow="1" firstCol="1" bandRow="1"/>
              <a:tblGrid>
                <a:gridCol w="647700">
                  <a:extLst>
                    <a:ext uri="{9D8B030D-6E8A-4147-A177-3AD203B41FA5}">
                      <a16:colId xmlns:a16="http://schemas.microsoft.com/office/drawing/2014/main" val="2197200174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1331657576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Natural Frequency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3848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61117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2738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31575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70152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88526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56911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26968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05863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2150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5934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7789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4861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9.60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062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837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A85DE-C047-4E46-B670-1F0353749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89" y="5286858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 Shapes, 1/16 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D6BE0-48DA-47C9-B1D9-0F135ED56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146" y="451273"/>
            <a:ext cx="4649787" cy="57626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Solid Elements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640EE-D66E-456C-B1CD-20EEBA497B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ADF65-F966-45FF-A09B-69F4310B3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320" y="451273"/>
            <a:ext cx="4665134" cy="57626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Shell Elements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EB7AF-7A05-4DDB-867F-5123E70B16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471552-A52F-42C7-8D9B-B71916B01BB9}"/>
              </a:ext>
            </a:extLst>
          </p:cNvPr>
          <p:cNvGrpSpPr/>
          <p:nvPr/>
        </p:nvGrpSpPr>
        <p:grpSpPr>
          <a:xfrm>
            <a:off x="867039" y="1191683"/>
            <a:ext cx="4572000" cy="4572000"/>
            <a:chOff x="731520" y="105833"/>
            <a:chExt cx="4389120" cy="4572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AACF30-1D7D-4F4C-88E0-4C83F8576ECC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" y="105833"/>
              <a:ext cx="1097280" cy="1143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CF1D29-3C7A-4118-92BD-4DBE8CD2C407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105833"/>
              <a:ext cx="1097280" cy="1143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C2E953-2DB5-4C51-85AB-AAEBB2D53A06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450" y="105833"/>
              <a:ext cx="1097280" cy="1143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498FD88-6ACD-4BD8-AB1F-AD11C5847137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360" y="105833"/>
              <a:ext cx="1097280" cy="1143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D4F3949-B07B-4DCD-B499-86B14568EB47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" y="1248833"/>
              <a:ext cx="1097280" cy="1143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6219D9-EE88-4432-8299-C3EF41AE8C03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1248833"/>
              <a:ext cx="1097280" cy="1143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1A29A0-422B-4134-AACF-EDD1B6FC6921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450" y="1248833"/>
              <a:ext cx="1097280" cy="1143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3988302-0A33-4FCF-A528-3065B4C9C8EC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360" y="1248833"/>
              <a:ext cx="1097280" cy="1143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DE9931C-F2FF-4CB2-97FC-9770FCC5E89B}"/>
                </a:ext>
              </a:extLst>
            </p:cNvPr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" y="2391833"/>
              <a:ext cx="1097280" cy="1143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143C9-F57A-43E0-8999-93CC110F7F46}"/>
                </a:ext>
              </a:extLst>
            </p:cNvPr>
            <p:cNvPicPr/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2391833"/>
              <a:ext cx="1097280" cy="1143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B8B09F5-DF63-4E47-BAA0-3C023E803EBF}"/>
                </a:ext>
              </a:extLst>
            </p:cNvPr>
            <p:cNvPicPr/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450" y="2391833"/>
              <a:ext cx="1097280" cy="1143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F410C86-77EA-4AF5-9701-C63A94A3E0FA}"/>
                </a:ext>
              </a:extLst>
            </p:cNvPr>
            <p:cNvPicPr/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360" y="2391833"/>
              <a:ext cx="1097280" cy="1143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0F3DE3F-4D93-46AD-8FE6-7946516290D2}"/>
                </a:ext>
              </a:extLst>
            </p:cNvPr>
            <p:cNvPicPr/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106" y="3534833"/>
              <a:ext cx="1097280" cy="1143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5B0E727-576A-4600-BAEF-A361815F0EFD}"/>
              </a:ext>
            </a:extLst>
          </p:cNvPr>
          <p:cNvGrpSpPr/>
          <p:nvPr/>
        </p:nvGrpSpPr>
        <p:grpSpPr>
          <a:xfrm>
            <a:off x="6258887" y="1191683"/>
            <a:ext cx="4572000" cy="4572000"/>
            <a:chOff x="6261499" y="804125"/>
            <a:chExt cx="5473454" cy="529428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D373AB-3AD7-4FDE-BED8-3BB2377341C9}"/>
                </a:ext>
              </a:extLst>
            </p:cNvPr>
            <p:cNvPicPr/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1499" y="804125"/>
              <a:ext cx="1371600" cy="132588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12F870B-3DA9-49E9-B405-4490F270839C}"/>
                </a:ext>
              </a:extLst>
            </p:cNvPr>
            <p:cNvPicPr/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626" y="804125"/>
              <a:ext cx="1371600" cy="132588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89D0FF-C3A1-47CF-BEFC-EC9054D1C1B8}"/>
                </a:ext>
              </a:extLst>
            </p:cNvPr>
            <p:cNvPicPr/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1753" y="804125"/>
              <a:ext cx="1371600" cy="132588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EF6D134-87B5-46E6-9A4E-B0D59C140069}"/>
                </a:ext>
              </a:extLst>
            </p:cNvPr>
            <p:cNvPicPr/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407" y="804125"/>
              <a:ext cx="1371600" cy="132588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5E387C0-E9D2-471F-90E4-8E493CA6E29D}"/>
                </a:ext>
              </a:extLst>
            </p:cNvPr>
            <p:cNvPicPr/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1499" y="2126883"/>
              <a:ext cx="1371600" cy="132588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D261ADF-F18B-4248-BAEC-D7A0BFE57B80}"/>
                </a:ext>
              </a:extLst>
            </p:cNvPr>
            <p:cNvPicPr/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626" y="2126883"/>
              <a:ext cx="1371600" cy="13258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2F3F913-9B73-4321-9DD9-E620DC25190A}"/>
                </a:ext>
              </a:extLst>
            </p:cNvPr>
            <p:cNvPicPr/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1753" y="2126883"/>
              <a:ext cx="1371600" cy="132588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D8D4276-D84B-442A-8A93-86355E88B432}"/>
                </a:ext>
              </a:extLst>
            </p:cNvPr>
            <p:cNvPicPr/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407" y="2128508"/>
              <a:ext cx="1371600" cy="13258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FC63F53-796C-4EE4-8EB2-9C4C45ABE14B}"/>
                </a:ext>
              </a:extLst>
            </p:cNvPr>
            <p:cNvPicPr/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4445" y="3451266"/>
              <a:ext cx="1371600" cy="132588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8D585CC-DD4C-48BE-8827-262C546EDEF5}"/>
                </a:ext>
              </a:extLst>
            </p:cNvPr>
            <p:cNvPicPr/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572" y="3451266"/>
              <a:ext cx="1371600" cy="132588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EBCE168-0F20-4AF9-B0BB-F174BEF449EE}"/>
                </a:ext>
              </a:extLst>
            </p:cNvPr>
            <p:cNvPicPr/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4699" y="3451266"/>
              <a:ext cx="1371600" cy="132588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4D7ACE7-F02F-4BE1-8DFB-48AFB70DF94E}"/>
                </a:ext>
              </a:extLst>
            </p:cNvPr>
            <p:cNvPicPr/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3353" y="3451266"/>
              <a:ext cx="1371600" cy="132588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F03BFC-9FF0-4253-8E68-24021E12CE3E}"/>
                </a:ext>
              </a:extLst>
            </p:cNvPr>
            <p:cNvPicPr/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5372" y="4772527"/>
              <a:ext cx="1371600" cy="1325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3514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B7B0-64F4-4282-AFC4-000731518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DB871-0EA1-4EE8-AB16-2DEA44944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Solid Elements with incompatible modes converged faster than shell elements</a:t>
            </a:r>
          </a:p>
          <a:p>
            <a:r>
              <a:rPr lang="en-US" dirty="0"/>
              <a:t>Could use another round of h-refinement for shell elements</a:t>
            </a:r>
          </a:p>
          <a:p>
            <a:r>
              <a:rPr lang="en-US" dirty="0"/>
              <a:t>Solid Element and Shell Element mode shapes match for first few modes but then lose their parity</a:t>
            </a:r>
          </a:p>
        </p:txBody>
      </p:sp>
    </p:spTree>
    <p:extLst>
      <p:ext uri="{BB962C8B-B14F-4D97-AF65-F5344CB8AC3E}">
        <p14:creationId xmlns:p14="http://schemas.microsoft.com/office/powerpoint/2010/main" val="1408865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B5A5-BD5E-4D45-83AA-03EBEE1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254" y="420779"/>
            <a:ext cx="8534400" cy="150706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Questions Or comments</a:t>
            </a:r>
          </a:p>
        </p:txBody>
      </p:sp>
    </p:spTree>
    <p:extLst>
      <p:ext uri="{BB962C8B-B14F-4D97-AF65-F5344CB8AC3E}">
        <p14:creationId xmlns:p14="http://schemas.microsoft.com/office/powerpoint/2010/main" val="3838621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65B2-26E3-4CC3-B6FC-918FC1753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60BAF-B772-41A5-9796-7F6BFE98F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Modelling a square plate with two opposite edges simply supported</a:t>
            </a:r>
          </a:p>
          <a:p>
            <a:pPr marL="0" indent="0">
              <a:buNone/>
            </a:pPr>
            <a:r>
              <a:rPr lang="en-US" dirty="0"/>
              <a:t>Total edge length = 4</a:t>
            </a:r>
          </a:p>
          <a:p>
            <a:pPr marL="0" indent="0">
              <a:buNone/>
            </a:pPr>
            <a:r>
              <a:rPr lang="en-US" dirty="0"/>
              <a:t>3 different thicknesses: 1/4, 1/8, 1/16</a:t>
            </a:r>
          </a:p>
          <a:p>
            <a:pPr marL="0" indent="0">
              <a:buNone/>
            </a:pPr>
            <a:r>
              <a:rPr lang="en-US" dirty="0"/>
              <a:t>Assume properties: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= .281, E = 28000, </a:t>
            </a:r>
            <a:r>
              <a:rPr lang="el-GR" dirty="0"/>
              <a:t>ν</a:t>
            </a:r>
            <a:r>
              <a:rPr lang="en-US" dirty="0"/>
              <a:t> = .25</a:t>
            </a:r>
          </a:p>
          <a:p>
            <a:pPr marL="0" indent="0">
              <a:buNone/>
            </a:pPr>
            <a:r>
              <a:rPr lang="en-US" dirty="0"/>
              <a:t>Examined using both shell and solid</a:t>
            </a:r>
            <a:br>
              <a:rPr lang="en-US" dirty="0"/>
            </a:br>
            <a:r>
              <a:rPr lang="en-US" dirty="0"/>
              <a:t>elements in the student version of </a:t>
            </a:r>
            <a:br>
              <a:rPr lang="en-US" dirty="0"/>
            </a:br>
            <a:r>
              <a:rPr lang="en-US" dirty="0"/>
              <a:t>Abaqus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7F9BE-B10E-479F-AC61-D697E5A7976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27" y="2075607"/>
            <a:ext cx="2080393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8CF10-3756-4492-9E1B-7305C90C3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399" y="2075607"/>
            <a:ext cx="236785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18427-CC7C-4348-B06D-2CC986A7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Element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1CDE3-F3AE-4ACE-8000-4EFD3B843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Solid Elements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96BF7-E5A0-468D-BCE1-D09C407205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Used an 8-node linear brick with incompatible modes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D67981-A63E-448E-B0AD-B4CF37CB2A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Shell Elements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01CC8-0CC0-4A36-8BC3-82FEC4A825A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Used an 8-node quadrilateral  continuum shell, with reduced integration and default hourglass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09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F9D5-1CC2-42D1-82A6-1D457E4A0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Solid Element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25F5E-BAF1-4968-BEDE-FAF4F6BBB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Reduced Integration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17D59E-CB3A-4095-89E1-800988FC67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Incompatible Modes</a:t>
            </a:r>
          </a:p>
        </p:txBody>
      </p:sp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2BC4F9AC-DAC2-4687-81E3-E81E87AD0AA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6728489"/>
              </p:ext>
            </p:extLst>
          </p:nvPr>
        </p:nvGraphicFramePr>
        <p:xfrm>
          <a:off x="592667" y="1262062"/>
          <a:ext cx="5029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3" name="Content Placeholder 7">
            <a:extLst>
              <a:ext uri="{FF2B5EF4-FFF2-40B4-BE49-F238E27FC236}">
                <a16:creationId xmlns:a16="http://schemas.microsoft.com/office/drawing/2014/main" id="{200F0109-F4BE-4E65-89B8-B54B516EA21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116209758"/>
              </p:ext>
            </p:extLst>
          </p:nvPr>
        </p:nvGraphicFramePr>
        <p:xfrm>
          <a:off x="5897033" y="1262062"/>
          <a:ext cx="5029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8336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1E0C2-93B4-4A10-B59A-02416462B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Convergence Studies, 1/4 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82A66-F553-4947-B1E9-86219BA84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5BADF-2E28-4BCF-8760-6EC111CD5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92BFC9B9-041A-4A0D-9866-D8AD9767F26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589092929"/>
              </p:ext>
            </p:extLst>
          </p:nvPr>
        </p:nvGraphicFramePr>
        <p:xfrm>
          <a:off x="6079066" y="1262062"/>
          <a:ext cx="5029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CF09869B-05B1-4C7A-ADEE-2D78A97B117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22048781"/>
              </p:ext>
            </p:extLst>
          </p:nvPr>
        </p:nvGraphicFramePr>
        <p:xfrm>
          <a:off x="592667" y="1262062"/>
          <a:ext cx="5029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53203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2334-C87D-411E-B955-597BB6197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Natural Frequencies, 1/4 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2079E-6680-47D7-B350-02E3A3382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Solid Elements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87698-997D-4DAF-845A-5E99F3CE7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Shell Elements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AC333222-EA94-4EE1-B7E0-DD11463F2B91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7401719" y="1425575"/>
          <a:ext cx="1739900" cy="2703513"/>
        </p:xfrm>
        <a:graphic>
          <a:graphicData uri="http://schemas.openxmlformats.org/drawingml/2006/table">
            <a:tbl>
              <a:tblPr firstRow="1" firstCol="1" bandRow="1"/>
              <a:tblGrid>
                <a:gridCol w="647700">
                  <a:extLst>
                    <a:ext uri="{9D8B030D-6E8A-4147-A177-3AD203B41FA5}">
                      <a16:colId xmlns:a16="http://schemas.microsoft.com/office/drawing/2014/main" val="2231306369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87163934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Mode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Natural Frequency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6736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33184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3.41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22083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33051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1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5675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127736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15405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13.91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81285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14.83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64121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16.21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8925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19.24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62882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20.83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432594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22.77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96429"/>
                  </a:ext>
                </a:extLst>
              </a:tr>
            </a:tbl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E0F3E76-22EF-4F95-99E6-AEF68D67368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282825" y="1433512"/>
          <a:ext cx="1739900" cy="2703513"/>
        </p:xfrm>
        <a:graphic>
          <a:graphicData uri="http://schemas.openxmlformats.org/drawingml/2006/table">
            <a:tbl>
              <a:tblPr firstRow="1" firstCol="1" bandRow="1"/>
              <a:tblGrid>
                <a:gridCol w="647700">
                  <a:extLst>
                    <a:ext uri="{9D8B030D-6E8A-4147-A177-3AD203B41FA5}">
                      <a16:colId xmlns:a16="http://schemas.microsoft.com/office/drawing/2014/main" val="55282218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89189925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Natural Frequency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16232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10275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33910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937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35864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40037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67782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89824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15.64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8411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16.42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01517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18.71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52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19.79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5901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21.38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5630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23.56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048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D832879-04FB-4A8D-AC58-08099E796DE3}"/>
              </a:ext>
            </a:extLst>
          </p:cNvPr>
          <p:cNvSpPr txBox="1"/>
          <p:nvPr/>
        </p:nvSpPr>
        <p:spPr>
          <a:xfrm>
            <a:off x="4585785" y="4328466"/>
            <a:ext cx="398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Modes 8, 9, 10 are pretty far apart</a:t>
            </a:r>
          </a:p>
        </p:txBody>
      </p:sp>
    </p:spTree>
    <p:extLst>
      <p:ext uri="{BB962C8B-B14F-4D97-AF65-F5344CB8AC3E}">
        <p14:creationId xmlns:p14="http://schemas.microsoft.com/office/powerpoint/2010/main" val="2287941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5EC49-40A5-4C77-A470-2FF782F92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40" y="5350933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 Shapes, 1/4 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084E3-C1EB-455A-B3B6-0C1E54CC5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405" y="346658"/>
            <a:ext cx="4649787" cy="57626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Solid Elements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72E50-0666-43BA-A230-39B1DDBBD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5483" y="346658"/>
            <a:ext cx="4665134" cy="57626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Shell Elements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41CDD60-BA24-42BC-BEE5-EE6CC7F1AB28}"/>
              </a:ext>
            </a:extLst>
          </p:cNvPr>
          <p:cNvGrpSpPr/>
          <p:nvPr/>
        </p:nvGrpSpPr>
        <p:grpSpPr>
          <a:xfrm>
            <a:off x="989983" y="1063428"/>
            <a:ext cx="4572000" cy="4572000"/>
            <a:chOff x="306531" y="914784"/>
            <a:chExt cx="4534337" cy="43709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ED6EFC-7BAE-4862-AE42-0BAAEFF26ABD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4868" y="2007897"/>
              <a:ext cx="1143000" cy="10972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4672CD-0C2A-476B-AB0A-66ADC4C2EC52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874" y="2007897"/>
              <a:ext cx="1143000" cy="109728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B3EA65-26FF-4624-8058-6BD51C517D6C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31" y="3104304"/>
              <a:ext cx="1143000" cy="109728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6562333-FD95-4588-8C67-6A15F297FCC1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519" y="3104304"/>
              <a:ext cx="1143000" cy="109728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C521B9A-0D50-4E68-A72C-DD7CE1AFD348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4868" y="3104304"/>
              <a:ext cx="1143000" cy="109728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249095D-2685-4B2A-9FFB-3502735A48BD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874" y="3104304"/>
              <a:ext cx="1143000" cy="109728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E910011-9F46-4AC3-BC37-93BB871C225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31" y="2007897"/>
              <a:ext cx="1143000" cy="109728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AD3A564-D32C-4CC8-B437-8FBD7F4562FB}"/>
                </a:ext>
              </a:extLst>
            </p:cNvPr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519" y="2007897"/>
              <a:ext cx="1143000" cy="109728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6A2AFB8-7AB0-466D-A918-F5AAD815D28F}"/>
                </a:ext>
              </a:extLst>
            </p:cNvPr>
            <p:cNvPicPr/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0339" y="4188408"/>
              <a:ext cx="1143000" cy="1097280"/>
            </a:xfrm>
            <a:prstGeom prst="rect">
              <a:avLst/>
            </a:prstGeom>
          </p:spPr>
        </p:pic>
        <p:pic>
          <p:nvPicPr>
            <p:cNvPr id="29" name="Content Placeholder 6">
              <a:extLst>
                <a:ext uri="{FF2B5EF4-FFF2-40B4-BE49-F238E27FC236}">
                  <a16:creationId xmlns:a16="http://schemas.microsoft.com/office/drawing/2014/main" id="{214B2B5F-0AC5-42FC-BF85-11F0CA8AEA27}"/>
                </a:ext>
              </a:extLst>
            </p:cNvPr>
            <p:cNvPicPr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525" y="914784"/>
              <a:ext cx="1143055" cy="109728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B7F1A23-D935-4A3F-B738-4C1C9C7F39DB}"/>
                </a:ext>
              </a:extLst>
            </p:cNvPr>
            <p:cNvPicPr/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513" y="914784"/>
              <a:ext cx="1143000" cy="109728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65DF6B5-7D93-46C2-8CAC-5DB3A841B7A2}"/>
                </a:ext>
              </a:extLst>
            </p:cNvPr>
            <p:cNvPicPr/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3862" y="914784"/>
              <a:ext cx="1143000" cy="109728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6707D48-66B6-46DD-8FB8-F7552B814D9B}"/>
                </a:ext>
              </a:extLst>
            </p:cNvPr>
            <p:cNvPicPr/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7868" y="914784"/>
              <a:ext cx="1143000" cy="109728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A8F84F0-4971-4C10-8F08-B085426FC35A}"/>
              </a:ext>
            </a:extLst>
          </p:cNvPr>
          <p:cNvGrpSpPr/>
          <p:nvPr/>
        </p:nvGrpSpPr>
        <p:grpSpPr>
          <a:xfrm>
            <a:off x="6452050" y="1067184"/>
            <a:ext cx="4572000" cy="4572000"/>
            <a:chOff x="5670445" y="914784"/>
            <a:chExt cx="4572000" cy="438624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4DB34D-36A7-4F70-8DA3-9B5E6CA1DD82}"/>
                </a:ext>
              </a:extLst>
            </p:cNvPr>
            <p:cNvPicPr/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0445" y="914784"/>
              <a:ext cx="1143000" cy="109728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9AE670F-4C84-4BBA-A0B6-9A2ECFDA4C33}"/>
                </a:ext>
              </a:extLst>
            </p:cNvPr>
            <p:cNvPicPr/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445" y="914784"/>
              <a:ext cx="1143000" cy="109728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B4EF9C0-1CA7-4547-8EF5-A507C5A4825B}"/>
                </a:ext>
              </a:extLst>
            </p:cNvPr>
            <p:cNvPicPr/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445" y="914784"/>
              <a:ext cx="1143000" cy="109728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9DCE639-4057-4EEC-B1B2-1B142B762E4B}"/>
                </a:ext>
              </a:extLst>
            </p:cNvPr>
            <p:cNvPicPr/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0445" y="2007897"/>
              <a:ext cx="1143000" cy="109728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8E5998-7B46-48EF-A0E9-9EBE37C96804}"/>
                </a:ext>
              </a:extLst>
            </p:cNvPr>
            <p:cNvPicPr/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445" y="2007897"/>
              <a:ext cx="1143000" cy="109728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0C507E7-69B8-4B19-9B01-5701102FF2B3}"/>
                </a:ext>
              </a:extLst>
            </p:cNvPr>
            <p:cNvPicPr/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445" y="2007897"/>
              <a:ext cx="1143000" cy="109728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6B32EE8-6A7D-4956-98C3-98FDEA64D853}"/>
                </a:ext>
              </a:extLst>
            </p:cNvPr>
            <p:cNvPicPr/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0445" y="3104304"/>
              <a:ext cx="1143000" cy="109728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008D20-0973-41F9-BB5B-9CBACD7ED405}"/>
                </a:ext>
              </a:extLst>
            </p:cNvPr>
            <p:cNvPicPr/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445" y="3104304"/>
              <a:ext cx="1143000" cy="109728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D53B0C2-2E66-47E9-A05C-81086C53B4AA}"/>
                </a:ext>
              </a:extLst>
            </p:cNvPr>
            <p:cNvPicPr/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445" y="3104304"/>
              <a:ext cx="1143000" cy="109728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BEF0AE1-054F-463C-9E74-CF9103CB7B06}"/>
                </a:ext>
              </a:extLst>
            </p:cNvPr>
            <p:cNvPicPr/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016" y="4203750"/>
              <a:ext cx="1143000" cy="109728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5168846-3FA9-4553-B983-0F1E286CE300}"/>
                </a:ext>
              </a:extLst>
            </p:cNvPr>
            <p:cNvPicPr/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445" y="914784"/>
              <a:ext cx="1143000" cy="109728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DE952B3-E7B8-4429-88BD-89BC00C2D6B7}"/>
                </a:ext>
              </a:extLst>
            </p:cNvPr>
            <p:cNvPicPr/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445" y="2007897"/>
              <a:ext cx="1143000" cy="109728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9A29B82-BE60-4226-9511-9BFD4FDDE695}"/>
                </a:ext>
              </a:extLst>
            </p:cNvPr>
            <p:cNvPicPr/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445" y="3104304"/>
              <a:ext cx="1143000" cy="109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0937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8DA6-7BE6-43F9-946E-8F07B9BD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Convergence Studies, 1/8 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4E6A1-2BAD-4C61-B55D-55C41F548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2183B-DDEC-48BA-9E14-2835BDD57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DDDBE40-4374-42E9-8140-5CC1BB97894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10829554"/>
              </p:ext>
            </p:extLst>
          </p:nvPr>
        </p:nvGraphicFramePr>
        <p:xfrm>
          <a:off x="726017" y="1262062"/>
          <a:ext cx="5029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644932B-8ABB-42B7-AE81-70961D7301F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06341507"/>
              </p:ext>
            </p:extLst>
          </p:nvPr>
        </p:nvGraphicFramePr>
        <p:xfrm>
          <a:off x="6041418" y="1262062"/>
          <a:ext cx="5029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63566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943E3-B729-4892-BC88-E58AC8AD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Natural Frequencies, 1/8 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CEDEF-0C88-41FC-A929-3A591862A8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Solid Elements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2FF7C01-BC3E-4F14-8E99-CADA9146D50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282825" y="1433512"/>
          <a:ext cx="1739900" cy="2703513"/>
        </p:xfrm>
        <a:graphic>
          <a:graphicData uri="http://schemas.openxmlformats.org/drawingml/2006/table">
            <a:tbl>
              <a:tblPr firstRow="1" firstCol="1" bandRow="1"/>
              <a:tblGrid>
                <a:gridCol w="647700">
                  <a:extLst>
                    <a:ext uri="{9D8B030D-6E8A-4147-A177-3AD203B41FA5}">
                      <a16:colId xmlns:a16="http://schemas.microsoft.com/office/drawing/2014/main" val="3831026997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878439539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Natural Frequency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17989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45208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1.91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50814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45408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3841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52698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5.49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853393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739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4562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4373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09108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514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994281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13.70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295566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3C3FC-002E-4832-9A03-0628868420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Shell Elements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3D8CB15-F803-4F05-8113-06173C4A6E6B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7401719" y="1425575"/>
          <a:ext cx="1739900" cy="2703513"/>
        </p:xfrm>
        <a:graphic>
          <a:graphicData uri="http://schemas.openxmlformats.org/drawingml/2006/table">
            <a:tbl>
              <a:tblPr firstRow="1" firstCol="1" bandRow="1"/>
              <a:tblGrid>
                <a:gridCol w="647700">
                  <a:extLst>
                    <a:ext uri="{9D8B030D-6E8A-4147-A177-3AD203B41FA5}">
                      <a16:colId xmlns:a16="http://schemas.microsoft.com/office/drawing/2014/main" val="11553386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16478406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Natural Frequency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94582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52384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9539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8626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08224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918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11049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50277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26893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05852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9707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3188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2697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13.91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073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97324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624</TotalTime>
  <Words>469</Words>
  <Application>Microsoft Office PowerPoint</Application>
  <PresentationFormat>Widescreen</PresentationFormat>
  <Paragraphs>239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Century Gothic</vt:lpstr>
      <vt:lpstr>Times New Roman</vt:lpstr>
      <vt:lpstr>Wingdings 3</vt:lpstr>
      <vt:lpstr>Slice</vt:lpstr>
      <vt:lpstr>Natural Frequencies and Mode shapes of a square plate</vt:lpstr>
      <vt:lpstr>Scenario</vt:lpstr>
      <vt:lpstr>Element Options</vt:lpstr>
      <vt:lpstr>Solid Element Options</vt:lpstr>
      <vt:lpstr>Convergence Studies, 1/4 Plate</vt:lpstr>
      <vt:lpstr>Natural Frequencies, 1/4 Plate</vt:lpstr>
      <vt:lpstr>Mode Shapes, 1/4 Plate</vt:lpstr>
      <vt:lpstr>Convergence Studies, 1/8 Plate</vt:lpstr>
      <vt:lpstr>Natural Frequencies, 1/8 Plate</vt:lpstr>
      <vt:lpstr>Mode Shapes, 1/8 Plate</vt:lpstr>
      <vt:lpstr>Convergence Studies, 1/16 Plate</vt:lpstr>
      <vt:lpstr>Natural Frequencies, 1/16 Plate</vt:lpstr>
      <vt:lpstr>Mode Shapes, 1/16 Plate</vt:lpstr>
      <vt:lpstr>Conclusions</vt:lpstr>
      <vt:lpstr>Questions Or 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Frequencies and Mode shapes</dc:title>
  <dc:creator>ezra rowitsch</dc:creator>
  <cp:lastModifiedBy>ezra rowitsch</cp:lastModifiedBy>
  <cp:revision>41</cp:revision>
  <dcterms:created xsi:type="dcterms:W3CDTF">2020-12-16T08:26:31Z</dcterms:created>
  <dcterms:modified xsi:type="dcterms:W3CDTF">2020-12-16T18:51:24Z</dcterms:modified>
</cp:coreProperties>
</file>